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 dirty="0" smtClean="0"/>
              <a:t>ციტრუსოვანი</a:t>
            </a:r>
            <a:r>
              <a:rPr lang="ka-GE" baseline="0" dirty="0" smtClean="0"/>
              <a:t> ხილის საერთო  მოსავლიანობა წლების მიხედვით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105000</c:v>
                </c:pt>
                <c:pt idx="1">
                  <c:v>46200</c:v>
                </c:pt>
                <c:pt idx="2">
                  <c:v>71430</c:v>
                </c:pt>
                <c:pt idx="3">
                  <c:v>52220</c:v>
                </c:pt>
              </c:numCache>
            </c:numRef>
          </c:val>
        </c:ser>
        <c:shape val="cylinder"/>
        <c:axId val="40074240"/>
        <c:axId val="40076032"/>
        <c:axId val="0"/>
      </c:bar3DChart>
      <c:catAx>
        <c:axId val="40074240"/>
        <c:scaling>
          <c:orientation val="minMax"/>
        </c:scaling>
        <c:axPos val="b"/>
        <c:numFmt formatCode="General" sourceLinked="1"/>
        <c:tickLblPos val="nextTo"/>
        <c:crossAx val="40076032"/>
        <c:crosses val="autoZero"/>
        <c:auto val="1"/>
        <c:lblAlgn val="ctr"/>
        <c:lblOffset val="100"/>
      </c:catAx>
      <c:valAx>
        <c:axId val="40076032"/>
        <c:scaling>
          <c:orientation val="minMax"/>
        </c:scaling>
        <c:axPos val="l"/>
        <c:majorGridlines/>
        <c:numFmt formatCode="General" sourceLinked="1"/>
        <c:tickLblPos val="nextTo"/>
        <c:crossAx val="40074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500" dirty="0" smtClean="0">
              <a:solidFill>
                <a:schemeClr val="bg1"/>
              </a:solidFill>
            </a:endParaRPr>
          </a:p>
          <a:p>
            <a:endParaRPr lang="en-US" sz="2500" dirty="0" smtClean="0">
              <a:solidFill>
                <a:schemeClr val="bg1"/>
              </a:solidFill>
            </a:endParaRPr>
          </a:p>
          <a:p>
            <a:endParaRPr lang="en-US" sz="25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chemeClr val="bg1"/>
              </a:solidFill>
            </a:endParaRPr>
          </a:p>
          <a:p>
            <a:endParaRPr lang="en-US" sz="2500" dirty="0" smtClean="0">
              <a:solidFill>
                <a:schemeClr val="bg1"/>
              </a:solidFill>
            </a:endParaRPr>
          </a:p>
          <a:p>
            <a:endParaRPr lang="en-US" sz="2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>                                     </a:t>
            </a:r>
          </a:p>
          <a:p>
            <a:pPr algn="ctr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> ბ</a:t>
            </a:r>
            <a:r>
              <a:rPr lang="ka-GE" sz="2500" dirty="0" smtClean="0">
                <a:solidFill>
                  <a:schemeClr val="bg1"/>
                </a:solidFill>
              </a:rPr>
              <a:t>ათუმი </a:t>
            </a:r>
            <a:r>
              <a:rPr lang="en-US" sz="2500" dirty="0" smtClean="0"/>
              <a:t>2013 </a:t>
            </a:r>
            <a:r>
              <a:rPr lang="en-US" sz="2400" b="1" dirty="0" smtClean="0"/>
              <a:t>©</a:t>
            </a:r>
            <a:r>
              <a:rPr lang="en-US" sz="2400" dirty="0" smtClean="0"/>
              <a:t> 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Georgian Industrial Asset </a:t>
            </a:r>
            <a:br>
              <a:rPr smtClean="0"/>
            </a:br>
            <a:r>
              <a:rPr smtClean="0"/>
              <a:t>Management Group</a:t>
            </a:r>
            <a:endParaRPr lang="en-US" dirty="0"/>
          </a:p>
        </p:txBody>
      </p:sp>
      <p:pic>
        <p:nvPicPr>
          <p:cNvPr id="1026" name="Изображени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</a:t>
            </a:r>
            <a:r>
              <a:rPr lang="ka-GE" dirty="0" smtClean="0"/>
              <a:t>გმადლობთ ყურადღებისთვის.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Georgian Industrial Asset </a:t>
            </a:r>
            <a:br>
              <a:rPr smtClean="0"/>
            </a:br>
            <a:r>
              <a:rPr smtClean="0"/>
              <a:t>Management Group</a:t>
            </a:r>
            <a:endParaRPr lang="en-US" dirty="0"/>
          </a:p>
        </p:txBody>
      </p:sp>
      <p:pic>
        <p:nvPicPr>
          <p:cNvPr id="4" name="Изображени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764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5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b="1" u="sng" dirty="0" smtClean="0"/>
          </a:p>
          <a:p>
            <a:pPr algn="ctr">
              <a:buNone/>
            </a:pPr>
            <a:endParaRPr lang="ru-RU" sz="2000" b="1" u="sng" dirty="0" smtClean="0"/>
          </a:p>
          <a:p>
            <a:pPr algn="ctr">
              <a:buNone/>
            </a:pPr>
            <a:r>
              <a:rPr lang="ka-GE" sz="2000" b="1" u="sng" dirty="0" smtClean="0"/>
              <a:t>მისია და ღირებულებები</a:t>
            </a:r>
            <a:r>
              <a:rPr lang="en-US" sz="2000" b="1" u="sng" dirty="0" smtClean="0"/>
              <a:t>   </a:t>
            </a:r>
            <a:endParaRPr lang="ka-GE" sz="2000" b="1" u="sng" dirty="0" smtClean="0"/>
          </a:p>
          <a:p>
            <a:pPr>
              <a:buNone/>
            </a:pPr>
            <a:r>
              <a:rPr lang="ka-GE" sz="2000" i="1" dirty="0" smtClean="0"/>
              <a:t>       </a:t>
            </a:r>
          </a:p>
          <a:p>
            <a:pPr>
              <a:buNone/>
            </a:pPr>
            <a:r>
              <a:rPr lang="ka-GE" sz="2000" i="1" dirty="0" smtClean="0"/>
              <a:t>       ქართული ნატურალური ნედლეულით მაღალი ხარისხის პროდუქციის წარმოება, მომხმარებელთან შედეგიანი და ხანგრძლივი საქმიანი ურთიერთობის დამყარება, პერსონალის მუშაობის ეფექტურობის მუდმივი ზრდა ბაზრის მოთხოვნების შესაბამისად, ქართველი ფერმერებისა და ქართული სოფლის მეურნეობის განვითარების ხელშეწყობა.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Georgian Industrial Asset </a:t>
            </a:r>
            <a:br>
              <a:rPr smtClean="0"/>
            </a:br>
            <a:r>
              <a:rPr smtClean="0"/>
              <a:t>Management Group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ura\Desktop\georgia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Georgian Industrial Asset </a:t>
            </a:r>
            <a:br>
              <a:rPr lang="en-US" dirty="0" smtClean="0"/>
            </a:br>
            <a:r>
              <a:rPr lang="en-US" dirty="0" smtClean="0"/>
              <a:t>Management Group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2600" dirty="0" smtClean="0"/>
              <a:t>მოსახლეობა</a:t>
            </a:r>
            <a:r>
              <a:rPr lang="ru-RU" sz="2600" dirty="0" smtClean="0"/>
              <a:t> </a:t>
            </a:r>
            <a:r>
              <a:rPr lang="en-US" sz="2600" dirty="0" smtClean="0"/>
              <a:t>383</a:t>
            </a:r>
            <a:r>
              <a:rPr lang="ru-RU" sz="2600" dirty="0" smtClean="0"/>
              <a:t> 000 </a:t>
            </a:r>
            <a:r>
              <a:rPr lang="ka-GE" sz="2600" dirty="0" smtClean="0"/>
              <a:t>ადამიანი</a:t>
            </a:r>
            <a:endParaRPr lang="ru-RU" sz="2600" dirty="0" smtClean="0"/>
          </a:p>
          <a:p>
            <a:r>
              <a:rPr lang="ka-GE" sz="2600" dirty="0" smtClean="0"/>
              <a:t>ფართობი </a:t>
            </a:r>
            <a:r>
              <a:rPr lang="ru-RU" sz="2600" dirty="0" smtClean="0"/>
              <a:t>2900 </a:t>
            </a:r>
            <a:r>
              <a:rPr lang="ka-GE" sz="2600" dirty="0" smtClean="0"/>
              <a:t>კმ</a:t>
            </a:r>
            <a:r>
              <a:rPr lang="ru-RU" sz="2600" dirty="0" smtClean="0"/>
              <a:t>²</a:t>
            </a:r>
          </a:p>
          <a:p>
            <a:r>
              <a:rPr lang="ru-RU" sz="2600" dirty="0" smtClean="0"/>
              <a:t> </a:t>
            </a:r>
            <a:r>
              <a:rPr lang="ka-GE" sz="2600" dirty="0" smtClean="0"/>
              <a:t>სასოფლო-სამეურნეო მიწების ფართობი</a:t>
            </a:r>
            <a:r>
              <a:rPr lang="ru-RU" sz="2600" dirty="0" smtClean="0"/>
              <a:t>-72862 </a:t>
            </a:r>
            <a:r>
              <a:rPr lang="ka-GE" sz="2600" dirty="0" smtClean="0"/>
              <a:t>ჰა</a:t>
            </a:r>
            <a:r>
              <a:rPr lang="ru-RU" sz="2600" dirty="0" smtClean="0"/>
              <a:t> </a:t>
            </a:r>
          </a:p>
          <a:p>
            <a:r>
              <a:rPr lang="ka-GE" sz="2600" dirty="0" smtClean="0"/>
              <a:t>ციტროსოვანი ხილის საერთო ფართობი </a:t>
            </a:r>
            <a:r>
              <a:rPr lang="ru-RU" sz="2600" dirty="0" smtClean="0"/>
              <a:t>7775 </a:t>
            </a:r>
            <a:r>
              <a:rPr lang="ka-GE" sz="2600" dirty="0" smtClean="0"/>
              <a:t>ჰა</a:t>
            </a:r>
            <a:r>
              <a:rPr lang="ru-RU" sz="2600" dirty="0" smtClean="0"/>
              <a:t> </a:t>
            </a:r>
          </a:p>
          <a:p>
            <a:pPr>
              <a:buNone/>
            </a:pPr>
            <a:endParaRPr lang="ru-RU" sz="2600" dirty="0" smtClean="0"/>
          </a:p>
          <a:p>
            <a:endParaRPr lang="en-US" sz="26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04800" y="3733800"/>
          <a:ext cx="5562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Georgian Industrial Asset </a:t>
            </a:r>
            <a:br>
              <a:rPr lang="en-US" dirty="0" smtClean="0"/>
            </a:br>
            <a:r>
              <a:rPr lang="en-US" dirty="0" smtClean="0"/>
              <a:t>Management Group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i="1" u="sng" dirty="0" smtClean="0"/>
              <a:t> </a:t>
            </a:r>
            <a:r>
              <a:rPr lang="ka-GE" sz="2000" b="1" u="sng" dirty="0" smtClean="0"/>
              <a:t>ზოგადი ინფორმაცია კომპანიის შესახებ</a:t>
            </a:r>
            <a:endParaRPr lang="ru-RU" sz="2000" b="1" u="sng" dirty="0" smtClean="0"/>
          </a:p>
          <a:p>
            <a:r>
              <a:rPr lang="ka-GE" sz="2000" dirty="0" smtClean="0"/>
              <a:t>კომპანია დაარსდა 2011 წლის აგვისტოში. </a:t>
            </a:r>
          </a:p>
          <a:p>
            <a:r>
              <a:rPr lang="ka-GE" sz="2000" dirty="0" smtClean="0"/>
              <a:t>კომპანიის ძირითადი საქმიანობის სფეროს წარმოადგენს კონცენტრირებული ხილის წვენის წარმოება.</a:t>
            </a:r>
            <a:endParaRPr lang="ru-RU" sz="2000" dirty="0" smtClean="0"/>
          </a:p>
          <a:p>
            <a:r>
              <a:rPr lang="ka-GE" sz="2000" dirty="0" smtClean="0"/>
              <a:t>სულ დასაქმებულია 60 ადამიანი</a:t>
            </a:r>
            <a:endParaRPr lang="ru-RU" sz="2000" dirty="0" smtClean="0"/>
          </a:p>
          <a:p>
            <a:r>
              <a:rPr lang="ka-GE" sz="2000" dirty="0" smtClean="0"/>
              <a:t>ქარხნის პორტთან, რკინიგზასთან და სატრანზიტო გზებთან სიახლოვე ხელს უწყობს პროდუქციის დროულ და ეფექტურ მიწოდებას. </a:t>
            </a:r>
            <a:endParaRPr lang="en-US" sz="2000" dirty="0" smtClean="0"/>
          </a:p>
          <a:p>
            <a:pPr algn="ctr">
              <a:buNone/>
            </a:pPr>
            <a:endParaRPr lang="ru-RU" sz="2000" i="1" u="sng" dirty="0" smtClean="0"/>
          </a:p>
          <a:p>
            <a:pPr>
              <a:buNone/>
            </a:pPr>
            <a:r>
              <a:rPr lang="ka-GE" sz="2000" dirty="0" smtClean="0"/>
              <a:t>ქარხანაში წარმოების სამი ხაზია დამონტაჟებული</a:t>
            </a:r>
            <a:r>
              <a:rPr lang="en-US" sz="2000" dirty="0" smtClean="0"/>
              <a:t>:</a:t>
            </a:r>
          </a:p>
          <a:p>
            <a:r>
              <a:rPr lang="ru-RU" sz="2000" dirty="0" smtClean="0"/>
              <a:t>კ</a:t>
            </a:r>
            <a:r>
              <a:rPr lang="ka-GE" sz="2000" dirty="0" smtClean="0"/>
              <a:t>ონცენტრირებული  წვენის წარმოების ხაზი</a:t>
            </a:r>
            <a:endParaRPr lang="en-US" sz="2000" dirty="0" smtClean="0"/>
          </a:p>
          <a:p>
            <a:r>
              <a:rPr lang="ru-RU" sz="2000" dirty="0" smtClean="0"/>
              <a:t>ხ</a:t>
            </a:r>
            <a:r>
              <a:rPr lang="ka-GE" sz="2000" dirty="0" smtClean="0"/>
              <a:t>ილის პიურეს წარმოების ხაზი</a:t>
            </a:r>
            <a:endParaRPr lang="en-US" sz="2000" dirty="0" smtClean="0"/>
          </a:p>
          <a:p>
            <a:r>
              <a:rPr lang="ka-GE" sz="2000" dirty="0" smtClean="0"/>
              <a:t>სტანდარტული მანდარინის ნაყოფის დაფასოების ხაზი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Georgian Industrial Asset </a:t>
            </a:r>
            <a:br>
              <a:rPr lang="en-US" dirty="0" smtClean="0"/>
            </a:br>
            <a:r>
              <a:rPr lang="en-US" dirty="0" smtClean="0"/>
              <a:t>Management Group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a-GE" sz="2800" b="1" u="sng" dirty="0" smtClean="0"/>
              <a:t>ფინანსურ-ეკონომიკური მაჩვენებლები</a:t>
            </a:r>
            <a:endParaRPr lang="ru-RU" sz="2800" b="1" u="sng" dirty="0" smtClean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799" y="2743200"/>
          <a:ext cx="739140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1"/>
                <a:gridCol w="914400"/>
                <a:gridCol w="1066800"/>
                <a:gridCol w="1066801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a-GE" dirty="0" smtClean="0"/>
                        <a:t>გადამუშავებული ნედლეული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7354,206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4286.043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a-GE" dirty="0" smtClean="0"/>
                        <a:t>წარმოებული კონცენტრირებული წვენი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752.994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a-GE" dirty="0" smtClean="0"/>
                        <a:t>წარმოებული პიურე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1505.689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Zura\Desktop\Marketing Plan\Photos\SAM_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505200" cy="2667000"/>
          </a:xfrm>
          <a:prstGeom prst="rect">
            <a:avLst/>
          </a:prstGeom>
          <a:noFill/>
        </p:spPr>
      </p:pic>
      <p:pic>
        <p:nvPicPr>
          <p:cNvPr id="2051" name="Picture 3" descr="C:\Users\Zura\Desktop\Marketing Plan\Photos\SAM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3505200" cy="2921000"/>
          </a:xfrm>
          <a:prstGeom prst="rect">
            <a:avLst/>
          </a:prstGeom>
          <a:noFill/>
        </p:spPr>
      </p:pic>
      <p:pic>
        <p:nvPicPr>
          <p:cNvPr id="2052" name="Picture 4" descr="C:\Users\Zura\Desktop\Marketing Plan\Photos\SAM_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5800"/>
            <a:ext cx="3810000" cy="2667000"/>
          </a:xfrm>
          <a:prstGeom prst="rect">
            <a:avLst/>
          </a:prstGeom>
          <a:noFill/>
        </p:spPr>
      </p:pic>
      <p:pic>
        <p:nvPicPr>
          <p:cNvPr id="2053" name="Picture 5" descr="C:\Users\Zura\Desktop\Marketing Plan\Photos\SAM_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81400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6172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a-GE" sz="2600" b="1" u="sng" dirty="0" smtClean="0"/>
              <a:t>კომპანიის ხედვა</a:t>
            </a:r>
          </a:p>
          <a:p>
            <a:pPr algn="ctr">
              <a:buNone/>
            </a:pPr>
            <a:endParaRPr lang="ka-GE" sz="2600" b="1" u="sng" dirty="0" smtClean="0"/>
          </a:p>
          <a:p>
            <a:pPr algn="ctr">
              <a:buNone/>
            </a:pPr>
            <a:endParaRPr lang="en-US" sz="2600" b="1" u="sng" dirty="0" smtClean="0"/>
          </a:p>
          <a:p>
            <a:pPr>
              <a:buNone/>
            </a:pPr>
            <a:r>
              <a:rPr lang="en-US" sz="2600" i="1" dirty="0" smtClean="0"/>
              <a:t> </a:t>
            </a:r>
            <a:r>
              <a:rPr lang="ka-GE" sz="2600" i="1" dirty="0" smtClean="0"/>
              <a:t>    თანამედროვე ტექნოლოგიების გამოყენებით წარმოების არეალის გაფართოება, მეზობელ რეგიონებში ახალი ბაზრების ექსპლოატაცია და წამყვან მწარმოებელ ფირმად ჩამოყალიბება. პროდუქტის პორტფოლიოს გაზრდა პექტინითა და ეთერზეთებით. 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smtClean="0"/>
              <a:t>Georgian Industrial Asset </a:t>
            </a:r>
            <a:br>
              <a:rPr smtClean="0"/>
            </a:br>
            <a:r>
              <a:rPr smtClean="0"/>
              <a:t>Management Group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Georgian Industrial Asset </a:t>
            </a:r>
            <a:br>
              <a:rPr lang="en-US" dirty="0" smtClean="0"/>
            </a:br>
            <a:r>
              <a:rPr lang="en-US" dirty="0" smtClean="0"/>
              <a:t>Management Group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a-GE" sz="1800" dirty="0" smtClean="0"/>
              <a:t> </a:t>
            </a:r>
            <a:r>
              <a:rPr lang="ka-GE" sz="1800" b="1" u="sng" dirty="0" smtClean="0"/>
              <a:t>სამომავლო გეგმები</a:t>
            </a:r>
            <a:endParaRPr lang="en-US" sz="1800" b="1" u="sng" dirty="0" smtClean="0"/>
          </a:p>
          <a:p>
            <a:r>
              <a:rPr lang="ka-GE" sz="1800" dirty="0" smtClean="0"/>
              <a:t>კომაპანია აქტიურად მოშაობს </a:t>
            </a:r>
            <a:r>
              <a:rPr lang="en-US" sz="1800" dirty="0" smtClean="0"/>
              <a:t>HACCP</a:t>
            </a:r>
            <a:r>
              <a:rPr lang="ka-GE" sz="1800" dirty="0" smtClean="0"/>
              <a:t> სისტემის დანერგვაზე რაც გვარიანად შეუწყობს ხელს კომპანიის მუშაობის პროცესის ამაღლებას და გაუადვილებს პარტნიორ ფირმებთან ურთიერთობას </a:t>
            </a:r>
          </a:p>
          <a:p>
            <a:pPr>
              <a:buNone/>
            </a:pPr>
            <a:endParaRPr lang="ka-GE" sz="1800" dirty="0" smtClean="0"/>
          </a:p>
          <a:p>
            <a:r>
              <a:rPr lang="ka-GE" sz="1800" dirty="0" smtClean="0"/>
              <a:t>გადაიდგა პირველი ნაბიჯები </a:t>
            </a:r>
            <a:r>
              <a:rPr lang="en-US" sz="1800" dirty="0" smtClean="0"/>
              <a:t>ISO-</a:t>
            </a:r>
            <a:r>
              <a:rPr lang="ka-GE" sz="1800" dirty="0" smtClean="0"/>
              <a:t>ს სერთიპიცირებისათვის;დაისახა ის საფეხურები,რომელთა შესრულების შემდეგაც ფირმა მიიღებს შესაბამის </a:t>
            </a:r>
            <a:r>
              <a:rPr lang="en-US" sz="1800" dirty="0" smtClean="0"/>
              <a:t>ISO</a:t>
            </a:r>
            <a:r>
              <a:rPr lang="ka-GE" sz="1800" dirty="0" smtClean="0"/>
              <a:t> სერთიპიკატს. ეს გახდება კიდევ ერთი გარანტი პროდუქციისა და წარმოების ხარისხიანობისა. </a:t>
            </a:r>
          </a:p>
          <a:p>
            <a:endParaRPr lang="ka-GE" sz="1800" dirty="0" smtClean="0"/>
          </a:p>
          <a:p>
            <a:r>
              <a:rPr lang="ka-GE" sz="1800" dirty="0" smtClean="0"/>
              <a:t>ქართული პროდუქციის ევროპის  ბაზარზე გატანა და პარტნიორ კომპანიებთან მყარი ურთიერთობების ჩამოყალიბება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271</Words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Georgian Industrial Asset  Management Group</vt:lpstr>
      <vt:lpstr>Georgian Industrial Asset  Management Group</vt:lpstr>
      <vt:lpstr>Слайд 3</vt:lpstr>
      <vt:lpstr>Georgian Industrial Asset  Management Group</vt:lpstr>
      <vt:lpstr>Georgian Industrial Asset  Management Group</vt:lpstr>
      <vt:lpstr>Georgian Industrial Asset  Management Group</vt:lpstr>
      <vt:lpstr>Слайд 7</vt:lpstr>
      <vt:lpstr>Georgian Industrial Asset  Management Group</vt:lpstr>
      <vt:lpstr>Georgian Industrial Asset  Management Group</vt:lpstr>
      <vt:lpstr>Georgian Industrial Asset  Management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Industrial Asset  Management Group</dc:title>
  <dc:creator>Zura</dc:creator>
  <cp:lastModifiedBy>Zura</cp:lastModifiedBy>
  <cp:revision>24</cp:revision>
  <dcterms:created xsi:type="dcterms:W3CDTF">2013-01-29T12:10:53Z</dcterms:created>
  <dcterms:modified xsi:type="dcterms:W3CDTF">2013-04-10T10:59:31Z</dcterms:modified>
</cp:coreProperties>
</file>